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59" r:id="rId8"/>
    <p:sldId id="262" r:id="rId9"/>
    <p:sldId id="276" r:id="rId10"/>
    <p:sldId id="264" r:id="rId11"/>
    <p:sldId id="265" r:id="rId12"/>
    <p:sldId id="266" r:id="rId13"/>
    <p:sldId id="269" r:id="rId14"/>
    <p:sldId id="270" r:id="rId15"/>
    <p:sldId id="271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96F8D-AB63-4829-8325-577C3372BB7D}" type="datetimeFigureOut">
              <a:rPr lang="en-US" smtClean="0"/>
              <a:pPr/>
              <a:t>4/11/2010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7BB4C-FA4B-42D3-AE79-8B50587D7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pl.nasa.gov/news/news.cfm?release=2008-08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www.trossenrobotics.com/flexiforce-100lb-resistive-force-sensor-kit.asp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6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Implementation of the Winner-Take-All Circuit for Self-testing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Systems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in Space Applications</a:t>
            </a: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By: Wesley Chu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Mentor: Dr. Janet Wang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Kuiper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Space Sciences Bldg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4/16/10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410200"/>
            <a:ext cx="965200" cy="12885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6109713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Designing the Winner Take All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Using computer </a:t>
            </a:r>
            <a:r>
              <a:rPr lang="en-US" dirty="0" smtClean="0"/>
              <a:t>software, </a:t>
            </a:r>
            <a:r>
              <a:rPr lang="en-US" dirty="0" smtClean="0"/>
              <a:t>one can </a:t>
            </a:r>
            <a:r>
              <a:rPr lang="en-US" dirty="0" smtClean="0"/>
              <a:t>design and test the </a:t>
            </a:r>
            <a:r>
              <a:rPr lang="en-US" dirty="0" smtClean="0"/>
              <a:t>winner take all circuit on the computer </a:t>
            </a:r>
            <a:endParaRPr lang="en-US" dirty="0" smtClean="0"/>
          </a:p>
          <a:p>
            <a:r>
              <a:rPr lang="en-US" dirty="0" smtClean="0"/>
              <a:t>Cadence- software </a:t>
            </a:r>
            <a:r>
              <a:rPr lang="en-US" dirty="0" smtClean="0"/>
              <a:t>used to </a:t>
            </a:r>
            <a:r>
              <a:rPr lang="en-US" dirty="0" smtClean="0"/>
              <a:t>design the circuit on the </a:t>
            </a:r>
            <a:r>
              <a:rPr lang="en-US" dirty="0" smtClean="0"/>
              <a:t>computer</a:t>
            </a:r>
            <a:endParaRPr lang="en-US" dirty="0" smtClean="0"/>
          </a:p>
          <a:p>
            <a:r>
              <a:rPr lang="en-US" dirty="0" smtClean="0"/>
              <a:t>HSPICE- software that displays useful operating information about the circuit</a:t>
            </a:r>
          </a:p>
          <a:p>
            <a:r>
              <a:rPr lang="en-US" dirty="0" err="1" smtClean="0"/>
              <a:t>WaveView</a:t>
            </a:r>
            <a:r>
              <a:rPr lang="en-US" dirty="0" smtClean="0"/>
              <a:t> </a:t>
            </a:r>
            <a:r>
              <a:rPr lang="en-US" dirty="0" smtClean="0"/>
              <a:t>Analyzer provides </a:t>
            </a:r>
            <a:r>
              <a:rPr lang="en-US" dirty="0" smtClean="0"/>
              <a:t>a </a:t>
            </a:r>
            <a:r>
              <a:rPr lang="en-US" dirty="0" smtClean="0"/>
              <a:t>graphical way to see how the current or voltage fluctuates based on how the different input changes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943600"/>
            <a:ext cx="622728" cy="8313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took some time to learn</a:t>
            </a:r>
          </a:p>
          <a:p>
            <a:pPr lvl="1"/>
            <a:r>
              <a:rPr lang="en-US" dirty="0" smtClean="0"/>
              <a:t>Hard to set up</a:t>
            </a:r>
          </a:p>
          <a:p>
            <a:pPr lvl="1"/>
            <a:r>
              <a:rPr lang="en-US" dirty="0" smtClean="0"/>
              <a:t>Debugging</a:t>
            </a:r>
          </a:p>
          <a:p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638800"/>
            <a:ext cx="851043" cy="11361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HSPICE provides lots of valuable information about the circuit instantly</a:t>
            </a:r>
          </a:p>
          <a:p>
            <a:pPr lvl="1"/>
            <a:r>
              <a:rPr lang="en-US" dirty="0" smtClean="0"/>
              <a:t>Data would otherwise take a long time to calculate by hand</a:t>
            </a:r>
          </a:p>
          <a:p>
            <a:r>
              <a:rPr lang="en-US" dirty="0" smtClean="0"/>
              <a:t>Cadence allows one to change different features on the circuit design</a:t>
            </a:r>
          </a:p>
          <a:p>
            <a:r>
              <a:rPr lang="en-US" dirty="0" err="1" smtClean="0"/>
              <a:t>WaveView</a:t>
            </a:r>
            <a:r>
              <a:rPr lang="en-US" dirty="0" smtClean="0"/>
              <a:t> Analyzer provides visual representation of data</a:t>
            </a:r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638800"/>
            <a:ext cx="851043" cy="11361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88487"/>
            <a:ext cx="7991346" cy="6280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971800" y="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Layout of design using Cadence</a:t>
            </a:r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950458"/>
            <a:ext cx="679807" cy="9075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87648" y="6400800"/>
            <a:ext cx="456352" cy="368907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14800" y="6558991"/>
            <a:ext cx="305097" cy="29900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**** </a:t>
            </a:r>
            <a:r>
              <a:rPr lang="en-US" dirty="0" err="1" smtClean="0"/>
              <a:t>mosfets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subckt</a:t>
            </a:r>
            <a:r>
              <a:rPr lang="en-US" dirty="0" smtClean="0"/>
              <a:t>                                              </a:t>
            </a:r>
          </a:p>
          <a:p>
            <a:r>
              <a:rPr lang="en-US" dirty="0" smtClean="0"/>
              <a:t> element  0:m3       0:m2       0:m1       0:m0      </a:t>
            </a:r>
          </a:p>
          <a:p>
            <a:r>
              <a:rPr lang="en-US" dirty="0" smtClean="0"/>
              <a:t> model    0:cmosn    </a:t>
            </a:r>
            <a:r>
              <a:rPr lang="en-US" dirty="0" err="1" smtClean="0"/>
              <a:t>0:cmosn</a:t>
            </a:r>
            <a:r>
              <a:rPr lang="en-US" dirty="0" smtClean="0"/>
              <a:t>    </a:t>
            </a:r>
            <a:r>
              <a:rPr lang="en-US" dirty="0" err="1" smtClean="0"/>
              <a:t>0:cmosn</a:t>
            </a:r>
            <a:r>
              <a:rPr lang="en-US" dirty="0" smtClean="0"/>
              <a:t>    </a:t>
            </a:r>
            <a:r>
              <a:rPr lang="en-US" dirty="0" err="1" smtClean="0"/>
              <a:t>0:cmosn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 region     </a:t>
            </a:r>
            <a:r>
              <a:rPr lang="en-US" dirty="0" err="1" smtClean="0"/>
              <a:t>Saturati</a:t>
            </a:r>
            <a:r>
              <a:rPr lang="en-US" dirty="0" smtClean="0"/>
              <a:t>   </a:t>
            </a:r>
            <a:r>
              <a:rPr lang="en-US" dirty="0" err="1" smtClean="0"/>
              <a:t>Saturati</a:t>
            </a:r>
            <a:r>
              <a:rPr lang="en-US" dirty="0" smtClean="0"/>
              <a:t>   </a:t>
            </a:r>
            <a:r>
              <a:rPr lang="en-US" dirty="0" err="1" smtClean="0"/>
              <a:t>Saturati</a:t>
            </a:r>
            <a:r>
              <a:rPr lang="en-US" dirty="0" smtClean="0"/>
              <a:t>   </a:t>
            </a:r>
            <a:r>
              <a:rPr lang="en-US" dirty="0" err="1" smtClean="0"/>
              <a:t>Saturati</a:t>
            </a:r>
            <a:endParaRPr lang="en-US" dirty="0" smtClean="0"/>
          </a:p>
          <a:p>
            <a:r>
              <a:rPr lang="en-US" dirty="0" smtClean="0"/>
              <a:t>  id       500.0000u   10.0000u   </a:t>
            </a:r>
            <a:r>
              <a:rPr lang="en-US" dirty="0" err="1" smtClean="0"/>
              <a:t>10.0000u</a:t>
            </a:r>
            <a:r>
              <a:rPr lang="en-US" dirty="0" smtClean="0"/>
              <a:t>  500.0000u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ibs</a:t>
            </a:r>
            <a:r>
              <a:rPr lang="en-US" dirty="0" smtClean="0"/>
              <a:t>        0.         0.         0.         0.   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ibd</a:t>
            </a:r>
            <a:r>
              <a:rPr lang="en-US" dirty="0" smtClean="0"/>
              <a:t>        0.         0.         0.         0.   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vgs</a:t>
            </a:r>
            <a:r>
              <a:rPr lang="en-US" dirty="0" smtClean="0"/>
              <a:t>        1.8024   696.9278m  </a:t>
            </a:r>
            <a:r>
              <a:rPr lang="en-US" dirty="0" err="1" smtClean="0"/>
              <a:t>696.9278m</a:t>
            </a:r>
            <a:r>
              <a:rPr lang="en-US" dirty="0" smtClean="0"/>
              <a:t>    1.8024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vds</a:t>
            </a:r>
            <a:r>
              <a:rPr lang="en-US" dirty="0" smtClean="0"/>
              <a:t>        1.3031     2.4993     2.4993     1.3031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vbs</a:t>
            </a:r>
            <a:r>
              <a:rPr lang="en-US" dirty="0" smtClean="0"/>
              <a:t>        0.         0.         0.         0.    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vth</a:t>
            </a:r>
            <a:r>
              <a:rPr lang="en-US" dirty="0" smtClean="0"/>
              <a:t>      578.0413m  494.5086m  </a:t>
            </a:r>
            <a:r>
              <a:rPr lang="en-US" dirty="0" err="1" smtClean="0"/>
              <a:t>494.5086m</a:t>
            </a:r>
            <a:r>
              <a:rPr lang="en-US" dirty="0" smtClean="0"/>
              <a:t>  578.0413m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vdsat</a:t>
            </a:r>
            <a:r>
              <a:rPr lang="en-US" dirty="0" smtClean="0"/>
              <a:t>    578.5420m  165.6841m  </a:t>
            </a:r>
            <a:r>
              <a:rPr lang="en-US" dirty="0" err="1" smtClean="0"/>
              <a:t>165.6841m</a:t>
            </a:r>
            <a:r>
              <a:rPr lang="en-US" dirty="0" smtClean="0"/>
              <a:t>  578.5420m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vod</a:t>
            </a:r>
            <a:r>
              <a:rPr lang="en-US" dirty="0" smtClean="0"/>
              <a:t>        1.2244   202.4191m  </a:t>
            </a:r>
            <a:r>
              <a:rPr lang="en-US" dirty="0" err="1" smtClean="0"/>
              <a:t>202.4191m</a:t>
            </a:r>
            <a:r>
              <a:rPr lang="en-US" dirty="0" smtClean="0"/>
              <a:t>    1.2244 </a:t>
            </a:r>
          </a:p>
          <a:p>
            <a:r>
              <a:rPr lang="en-US" dirty="0" smtClean="0"/>
              <a:t>  beta       1.3717m  441.1317u  </a:t>
            </a:r>
            <a:r>
              <a:rPr lang="en-US" dirty="0" err="1" smtClean="0"/>
              <a:t>441.1317u</a:t>
            </a:r>
            <a:r>
              <a:rPr lang="en-US" dirty="0" smtClean="0"/>
              <a:t>    1.3717m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gam</a:t>
            </a:r>
            <a:r>
              <a:rPr lang="en-US" dirty="0" smtClean="0"/>
              <a:t> </a:t>
            </a:r>
            <a:r>
              <a:rPr lang="en-US" dirty="0" err="1" smtClean="0"/>
              <a:t>eff</a:t>
            </a:r>
            <a:r>
              <a:rPr lang="en-US" dirty="0" smtClean="0"/>
              <a:t>  594.2106m  583.4056m  </a:t>
            </a:r>
            <a:r>
              <a:rPr lang="en-US" dirty="0" err="1" smtClean="0"/>
              <a:t>583.4056m</a:t>
            </a:r>
            <a:r>
              <a:rPr lang="en-US" dirty="0" smtClean="0"/>
              <a:t>  594.2106m</a:t>
            </a:r>
          </a:p>
          <a:p>
            <a:r>
              <a:rPr lang="en-US" dirty="0" smtClean="0"/>
              <a:t>  gm       550.9892u   79.7095u   </a:t>
            </a:r>
            <a:r>
              <a:rPr lang="en-US" dirty="0" err="1" smtClean="0"/>
              <a:t>79.7095u</a:t>
            </a:r>
            <a:r>
              <a:rPr lang="en-US" dirty="0" smtClean="0"/>
              <a:t>  550.9892u</a:t>
            </a:r>
          </a:p>
          <a:p>
            <a:r>
              <a:rPr lang="en-US" dirty="0" smtClean="0"/>
              <a:t>  gds       41.7814u    2.3960u    </a:t>
            </a:r>
            <a:r>
              <a:rPr lang="en-US" dirty="0" err="1" smtClean="0"/>
              <a:t>2.3960u</a:t>
            </a:r>
            <a:r>
              <a:rPr lang="en-US" dirty="0" smtClean="0"/>
              <a:t>   41.7814u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gmb</a:t>
            </a:r>
            <a:r>
              <a:rPr lang="en-US" dirty="0" smtClean="0"/>
              <a:t>      134.7623u   23.3790u   </a:t>
            </a:r>
            <a:r>
              <a:rPr lang="en-US" dirty="0" err="1" smtClean="0"/>
              <a:t>23.3790u</a:t>
            </a:r>
            <a:r>
              <a:rPr lang="en-US" dirty="0" smtClean="0"/>
              <a:t>  134.7623u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cdtot</a:t>
            </a:r>
            <a:r>
              <a:rPr lang="en-US" dirty="0" smtClean="0"/>
              <a:t>      1.0717f  322.9041a  </a:t>
            </a:r>
            <a:r>
              <a:rPr lang="en-US" dirty="0" err="1" smtClean="0"/>
              <a:t>322.9041a</a:t>
            </a:r>
            <a:r>
              <a:rPr lang="en-US" dirty="0" smtClean="0"/>
              <a:t>    1.0717f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cgtot</a:t>
            </a:r>
            <a:r>
              <a:rPr lang="en-US" dirty="0" smtClean="0"/>
              <a:t>      5.9344f    1.7988f    </a:t>
            </a:r>
            <a:r>
              <a:rPr lang="en-US" dirty="0" err="1" smtClean="0"/>
              <a:t>1.7988f</a:t>
            </a:r>
            <a:r>
              <a:rPr lang="en-US" dirty="0" smtClean="0"/>
              <a:t>    5.9344f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cstot</a:t>
            </a:r>
            <a:r>
              <a:rPr lang="en-US" dirty="0" smtClean="0"/>
              <a:t>      3.0976f  938.8570a  </a:t>
            </a:r>
            <a:r>
              <a:rPr lang="en-US" dirty="0" err="1" smtClean="0"/>
              <a:t>938.8570a</a:t>
            </a:r>
            <a:r>
              <a:rPr lang="en-US" dirty="0" smtClean="0"/>
              <a:t>    3.0976f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cbtot</a:t>
            </a:r>
            <a:r>
              <a:rPr lang="en-US" dirty="0" smtClean="0"/>
              <a:t>      1.0886f  370.6663a  </a:t>
            </a:r>
            <a:r>
              <a:rPr lang="en-US" dirty="0" err="1" smtClean="0"/>
              <a:t>370.6663a</a:t>
            </a:r>
            <a:r>
              <a:rPr lang="en-US" dirty="0" smtClean="0"/>
              <a:t>    1.0886f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cgs</a:t>
            </a:r>
            <a:r>
              <a:rPr lang="en-US" dirty="0" smtClean="0"/>
              <a:t>        4.7438f    1.4035f    </a:t>
            </a:r>
            <a:r>
              <a:rPr lang="en-US" dirty="0" err="1" smtClean="0"/>
              <a:t>1.4035f</a:t>
            </a:r>
            <a:r>
              <a:rPr lang="en-US" dirty="0" smtClean="0"/>
              <a:t>    4.7438f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cgd</a:t>
            </a:r>
            <a:r>
              <a:rPr lang="en-US" dirty="0" smtClean="0"/>
              <a:t>        1.0191f  306.9245a  </a:t>
            </a:r>
            <a:r>
              <a:rPr lang="en-US" dirty="0" err="1" smtClean="0"/>
              <a:t>306.9245a</a:t>
            </a:r>
            <a:r>
              <a:rPr lang="en-US" dirty="0" smtClean="0"/>
              <a:t>    1.0191f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334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from HSPICE</a:t>
            </a:r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5867400"/>
            <a:ext cx="679807" cy="9075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8" name="Picture 7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aveform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838200"/>
            <a:ext cx="8094981" cy="5059363"/>
          </a:xfrm>
        </p:spPr>
      </p:pic>
      <p:sp>
        <p:nvSpPr>
          <p:cNvPr id="5" name="TextBox 4"/>
          <p:cNvSpPr txBox="1"/>
          <p:nvPr/>
        </p:nvSpPr>
        <p:spPr>
          <a:xfrm>
            <a:off x="533400" y="152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from </a:t>
            </a:r>
            <a:r>
              <a:rPr lang="en-US" dirty="0" err="1" smtClean="0"/>
              <a:t>WaveView</a:t>
            </a:r>
            <a:r>
              <a:rPr lang="en-US" dirty="0" smtClean="0"/>
              <a:t> Analyzer</a:t>
            </a:r>
            <a:endParaRPr lang="en-US" dirty="0"/>
          </a:p>
        </p:txBody>
      </p:sp>
      <p:pic>
        <p:nvPicPr>
          <p:cNvPr id="6" name="Picture 5" descr="azsgc_text_white_l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1" y="6019800"/>
            <a:ext cx="565650" cy="755142"/>
          </a:xfrm>
          <a:prstGeom prst="rect">
            <a:avLst/>
          </a:prstGeom>
        </p:spPr>
      </p:pic>
      <p:pic>
        <p:nvPicPr>
          <p:cNvPr id="7" name="Picture 6" descr="Nasa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77200" y="5975996"/>
            <a:ext cx="793326" cy="641312"/>
          </a:xfrm>
          <a:prstGeom prst="rect">
            <a:avLst/>
          </a:prstGeom>
        </p:spPr>
      </p:pic>
      <p:pic>
        <p:nvPicPr>
          <p:cNvPr id="8" name="Picture 7" descr="UofArizon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software, one can make changes easily to the circuit as well as determine how the circuit is affected by the change</a:t>
            </a:r>
          </a:p>
          <a:p>
            <a:pPr lvl="1"/>
            <a:r>
              <a:rPr lang="en-US" dirty="0" smtClean="0"/>
              <a:t>Various </a:t>
            </a:r>
            <a:r>
              <a:rPr lang="en-US" dirty="0" smtClean="0"/>
              <a:t>features </a:t>
            </a:r>
            <a:r>
              <a:rPr lang="en-US" dirty="0" smtClean="0"/>
              <a:t>can be </a:t>
            </a:r>
            <a:r>
              <a:rPr lang="en-US" dirty="0" smtClean="0"/>
              <a:t>improved in the circuit </a:t>
            </a:r>
            <a:r>
              <a:rPr lang="en-US" dirty="0" smtClean="0"/>
              <a:t>(power consumption, time response, etc..)</a:t>
            </a:r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638800"/>
            <a:ext cx="851043" cy="11361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9600" dirty="0" smtClean="0">
              <a:latin typeface="Elephant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Elephant" pitchFamily="18" charset="0"/>
              </a:rPr>
              <a:t>Thank You</a:t>
            </a:r>
            <a:endParaRPr lang="en-US" sz="9600" dirty="0">
              <a:latin typeface="Elephant" pitchFamily="18" charset="0"/>
            </a:endParaRPr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638800"/>
            <a:ext cx="851043" cy="11361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 of circuitry to model an artificial neural system</a:t>
            </a:r>
          </a:p>
          <a:p>
            <a:pPr lvl="1"/>
            <a:r>
              <a:rPr lang="en-US" dirty="0" smtClean="0"/>
              <a:t>Purpose?</a:t>
            </a:r>
          </a:p>
          <a:p>
            <a:pPr lvl="1"/>
            <a:r>
              <a:rPr lang="en-US" dirty="0" smtClean="0"/>
              <a:t>How the circuit functions</a:t>
            </a:r>
          </a:p>
          <a:p>
            <a:r>
              <a:rPr lang="en-US" dirty="0" smtClean="0"/>
              <a:t>Designing the circuit on computer</a:t>
            </a:r>
          </a:p>
          <a:p>
            <a:pPr lvl="1"/>
            <a:r>
              <a:rPr lang="en-US" dirty="0" smtClean="0"/>
              <a:t>Software used (Cadence, HSPICE, </a:t>
            </a:r>
            <a:r>
              <a:rPr lang="en-US" dirty="0" err="1" smtClean="0"/>
              <a:t>WaveViewer</a:t>
            </a:r>
            <a:r>
              <a:rPr lang="en-US" dirty="0" smtClean="0"/>
              <a:t> Analyzer)</a:t>
            </a:r>
          </a:p>
          <a:p>
            <a:pPr lvl="1"/>
            <a:r>
              <a:rPr lang="en-US" dirty="0" smtClean="0"/>
              <a:t>Results of the design</a:t>
            </a:r>
          </a:p>
          <a:p>
            <a:pPr lvl="1"/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638800"/>
            <a:ext cx="851043" cy="11361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 of the Winner Take All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Artificial neural systems are required for a system to perform self-checks on itself</a:t>
            </a:r>
          </a:p>
          <a:p>
            <a:pPr lvl="1"/>
            <a:r>
              <a:rPr lang="en-US" dirty="0" smtClean="0"/>
              <a:t>Allows a system to “think” for itself and determine whether there are any errors in itself by checking its sensors</a:t>
            </a:r>
          </a:p>
          <a:p>
            <a:r>
              <a:rPr lang="en-US" dirty="0" smtClean="0"/>
              <a:t>Example of a use:</a:t>
            </a:r>
          </a:p>
          <a:p>
            <a:pPr lvl="1"/>
            <a:r>
              <a:rPr lang="en-US" dirty="0" smtClean="0"/>
              <a:t>An unmanned spacecraft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phx-landed-b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3810000"/>
            <a:ext cx="3276600" cy="22239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5400" y="6096000"/>
            <a:ext cx="373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NASA's Phoenix Spacecraft Lands at Martian Arctic Site." (2008): n. </a:t>
            </a:r>
            <a:r>
              <a:rPr lang="en-US" sz="800" dirty="0" err="1" smtClean="0"/>
              <a:t>pag</a:t>
            </a:r>
            <a:r>
              <a:rPr lang="en-US" sz="800" dirty="0" smtClean="0"/>
              <a:t>. Web. 8 Apr 2010. &lt;</a:t>
            </a:r>
            <a:r>
              <a:rPr lang="en-US" sz="800" dirty="0" smtClean="0">
                <a:hlinkClick r:id="rId3" tooltip="Linkification: &#10;http://www.jpl.nasa.gov/news/news.cfm?release=2008-081"/>
              </a:rPr>
              <a:t>http://www.jpl.nasa.gov/news/news.cfm?release=2008-081</a:t>
            </a:r>
            <a:r>
              <a:rPr lang="en-US" sz="800" dirty="0" smtClean="0"/>
              <a:t>&gt;. </a:t>
            </a:r>
            <a:endParaRPr lang="en-US" sz="800" dirty="0"/>
          </a:p>
        </p:txBody>
      </p:sp>
      <p:pic>
        <p:nvPicPr>
          <p:cNvPr id="6" name="Picture 5" descr="azsgc_text_white_l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5638800"/>
            <a:ext cx="851043" cy="1136142"/>
          </a:xfrm>
          <a:prstGeom prst="rect">
            <a:avLst/>
          </a:prstGeom>
        </p:spPr>
      </p:pic>
      <p:pic>
        <p:nvPicPr>
          <p:cNvPr id="7" name="Picture 6" descr="Nasa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58200" y="6324600"/>
            <a:ext cx="550615" cy="445108"/>
          </a:xfrm>
          <a:prstGeom prst="rect">
            <a:avLst/>
          </a:prstGeom>
        </p:spPr>
      </p:pic>
      <p:pic>
        <p:nvPicPr>
          <p:cNvPr id="8" name="Picture 7" descr="UofArizon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sensor?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Checks for fluctuations in a given variable (force, chemicals, etc) and outputs the change as a voltage (or a current by Ohm’s Law)</a:t>
            </a:r>
          </a:p>
          <a:p>
            <a:r>
              <a:rPr lang="en-US" dirty="0" smtClean="0"/>
              <a:t>Example: Pressure sensor</a:t>
            </a:r>
          </a:p>
          <a:p>
            <a:endParaRPr lang="en-US" dirty="0"/>
          </a:p>
        </p:txBody>
      </p:sp>
      <p:pic>
        <p:nvPicPr>
          <p:cNvPr id="4" name="Picture 3" descr="flexi_circuit_n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62400"/>
            <a:ext cx="3406975" cy="2105024"/>
          </a:xfrm>
          <a:prstGeom prst="rect">
            <a:avLst/>
          </a:prstGeom>
        </p:spPr>
      </p:pic>
      <p:pic>
        <p:nvPicPr>
          <p:cNvPr id="5" name="Picture 4" descr="Flexi_respons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962400"/>
            <a:ext cx="2857500" cy="2133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6096000"/>
            <a:ext cx="518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Recommended Drive Circuit." </a:t>
            </a:r>
            <a:r>
              <a:rPr lang="en-US" sz="800" i="1" dirty="0" err="1" smtClean="0"/>
              <a:t>Trossen</a:t>
            </a:r>
            <a:r>
              <a:rPr lang="en-US" sz="800" i="1" dirty="0" smtClean="0"/>
              <a:t> Robotics</a:t>
            </a:r>
            <a:r>
              <a:rPr lang="en-US" sz="800" dirty="0" smtClean="0"/>
              <a:t>. Web. 9 Apr 2010. &lt;</a:t>
            </a:r>
            <a:r>
              <a:rPr lang="en-US" sz="800" dirty="0" smtClean="0">
                <a:hlinkClick r:id="rId4" tooltip="Linkification: &#10;http://www.trossenrobotics.com/flexiforce-100lb-resistive-force-sensor-kit.aspx"/>
              </a:rPr>
              <a:t>http://www.trossenrobotics.com/flexiforce-100lb-resistive-force-sensor-kit.aspx</a:t>
            </a:r>
            <a:r>
              <a:rPr lang="en-US" sz="800" dirty="0" smtClean="0"/>
              <a:t>&gt;. </a:t>
            </a:r>
            <a:endParaRPr lang="en-US" sz="800" dirty="0"/>
          </a:p>
        </p:txBody>
      </p:sp>
      <p:pic>
        <p:nvPicPr>
          <p:cNvPr id="7" name="Picture 6" descr="azsgc_text_white_l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715000"/>
            <a:ext cx="698643" cy="932688"/>
          </a:xfrm>
          <a:prstGeom prst="rect">
            <a:avLst/>
          </a:prstGeom>
        </p:spPr>
      </p:pic>
      <p:pic>
        <p:nvPicPr>
          <p:cNvPr id="8" name="Picture 7" descr="Nasa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1000" y="5914398"/>
            <a:ext cx="869526" cy="702910"/>
          </a:xfrm>
          <a:prstGeom prst="rect">
            <a:avLst/>
          </a:prstGeom>
        </p:spPr>
      </p:pic>
      <p:pic>
        <p:nvPicPr>
          <p:cNvPr id="9" name="Picture 8" descr="UofArizon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02006" y="6324600"/>
            <a:ext cx="452517" cy="4434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types of sensors!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Sensors have been made for different applications (Pressure, temperature</a:t>
            </a:r>
            <a:r>
              <a:rPr lang="en-US" dirty="0" smtClean="0"/>
              <a:t>, 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As we can expect a spacecraft will have multiple sensors</a:t>
            </a:r>
          </a:p>
          <a:p>
            <a:r>
              <a:rPr lang="en-US" dirty="0" smtClean="0"/>
              <a:t>Since the spacecraft will have multiple sensors it will also need an efficient and fast way to detect any anomalies amongst the sensors</a:t>
            </a:r>
          </a:p>
          <a:p>
            <a:pPr lvl="1"/>
            <a:r>
              <a:rPr lang="en-US" dirty="0" smtClean="0"/>
              <a:t>Solution? Winner Take All Circuit!</a:t>
            </a:r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791200"/>
            <a:ext cx="679807" cy="907542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the Winner Takes All Circuit fits </a:t>
            </a:r>
            <a:r>
              <a:rPr lang="en-US" dirty="0" smtClean="0"/>
              <a:t>in</a:t>
            </a:r>
            <a:endParaRPr lang="en-US" dirty="0"/>
          </a:p>
        </p:txBody>
      </p:sp>
      <p:pic>
        <p:nvPicPr>
          <p:cNvPr id="4" name="Picture 3" descr="azsgc_text_white_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1" y="5840730"/>
            <a:ext cx="762000" cy="1017270"/>
          </a:xfrm>
          <a:prstGeom prst="rect">
            <a:avLst/>
          </a:prstGeom>
        </p:spPr>
      </p:pic>
      <p:pic>
        <p:nvPicPr>
          <p:cNvPr id="5" name="Picture 4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6" name="Picture 5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  <p:pic>
        <p:nvPicPr>
          <p:cNvPr id="9" name="Content Placeholder 8" descr="diagram of multiple wta connected with each other.jp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04800" y="1143000"/>
            <a:ext cx="8382000" cy="455686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circuit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600" dirty="0" smtClean="0"/>
              <a:t>Given multiple inputs to check, only the signal from the malfunctioning input will appear on the </a:t>
            </a:r>
            <a:r>
              <a:rPr lang="en-US" sz="3600" dirty="0" smtClean="0"/>
              <a:t>output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600" dirty="0" smtClean="0"/>
              <a:t>Each sensor is given its own cell in the circuit</a:t>
            </a:r>
          </a:p>
          <a:p>
            <a:pPr marL="742950" lvl="2" indent="-342900"/>
            <a:r>
              <a:rPr lang="en-US" sz="3600" dirty="0" smtClean="0"/>
              <a:t>Thus each cell in the circuit takes an input </a:t>
            </a:r>
            <a:r>
              <a:rPr lang="en-US" sz="3600" dirty="0" smtClean="0"/>
              <a:t>current from the sensor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600" dirty="0" smtClean="0"/>
              <a:t>Using MOS technology, </a:t>
            </a:r>
            <a:r>
              <a:rPr lang="en-US" sz="3600" dirty="0" smtClean="0"/>
              <a:t>an abnormally large input </a:t>
            </a:r>
            <a:r>
              <a:rPr lang="en-US" sz="3600" dirty="0" smtClean="0"/>
              <a:t>current will appear on the </a:t>
            </a:r>
            <a:r>
              <a:rPr lang="en-US" sz="3600" dirty="0" smtClean="0"/>
              <a:t>output of the whole circuit</a:t>
            </a:r>
            <a:endParaRPr lang="en-US" sz="3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600" dirty="0" smtClean="0"/>
              <a:t>The other inputs will be inhibited due to the physics of MOS transistors</a:t>
            </a:r>
          </a:p>
          <a:p>
            <a:pPr marL="742950" lvl="2" indent="-342900"/>
            <a:endParaRPr lang="en-US" sz="28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azsgc_text_white_l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638800"/>
            <a:ext cx="851043" cy="1136142"/>
          </a:xfrm>
          <a:prstGeom prst="rect">
            <a:avLst/>
          </a:prstGeom>
        </p:spPr>
      </p:pic>
      <p:pic>
        <p:nvPicPr>
          <p:cNvPr id="6" name="Picture 5" descr="Nasa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7" name="Picture 6" descr="UofArizo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6019800"/>
            <a:ext cx="763524" cy="7482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together..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447800"/>
            <a:ext cx="558224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33600" y="6172200"/>
            <a:ext cx="5257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Lazzaro</a:t>
            </a:r>
            <a:r>
              <a:rPr lang="en-US" sz="1100" dirty="0" smtClean="0"/>
              <a:t>, . "Winner-Take-All Networks of O(N) Complexity." 1988. Print. 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668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Let </a:t>
            </a:r>
            <a:r>
              <a:rPr lang="en-US" sz="2800" i="1" dirty="0" smtClean="0"/>
              <a:t>I</a:t>
            </a:r>
            <a:r>
              <a:rPr lang="en-US" sz="2800" dirty="0" smtClean="0"/>
              <a:t>1 and </a:t>
            </a:r>
            <a:r>
              <a:rPr lang="en-US" sz="2800" i="1" dirty="0" smtClean="0"/>
              <a:t>I</a:t>
            </a:r>
            <a:r>
              <a:rPr lang="en-US" sz="2800" dirty="0" smtClean="0"/>
              <a:t>2 represent the current from the </a:t>
            </a:r>
            <a:r>
              <a:rPr lang="en-US" sz="2800" dirty="0" smtClean="0"/>
              <a:t>sensors in this 2 cell Winner Take All Circuit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133600"/>
            <a:ext cx="2819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If </a:t>
            </a:r>
            <a:r>
              <a:rPr lang="en-US" sz="2800" i="1" dirty="0" smtClean="0"/>
              <a:t>I</a:t>
            </a:r>
            <a:r>
              <a:rPr lang="en-US" sz="2800" dirty="0" smtClean="0"/>
              <a:t>1 and </a:t>
            </a:r>
            <a:r>
              <a:rPr lang="en-US" sz="2800" i="1" dirty="0" smtClean="0"/>
              <a:t>I</a:t>
            </a:r>
            <a:r>
              <a:rPr lang="en-US" sz="2800" dirty="0" smtClean="0"/>
              <a:t>2 equal each other </a:t>
            </a:r>
            <a:r>
              <a:rPr lang="en-US" sz="2800" dirty="0" smtClean="0"/>
              <a:t>then </a:t>
            </a:r>
            <a:r>
              <a:rPr lang="en-US" sz="2800" dirty="0" smtClean="0"/>
              <a:t>the output current will be represented by a sum of the two currents</a:t>
            </a:r>
            <a:endParaRPr lang="en-US" sz="2800" dirty="0"/>
          </a:p>
        </p:txBody>
      </p:sp>
      <p:pic>
        <p:nvPicPr>
          <p:cNvPr id="8" name="Picture 7" descr="azsgc_text_white_l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5638800"/>
            <a:ext cx="851043" cy="1136142"/>
          </a:xfrm>
          <a:prstGeom prst="rect">
            <a:avLst/>
          </a:prstGeom>
        </p:spPr>
      </p:pic>
      <p:pic>
        <p:nvPicPr>
          <p:cNvPr id="9" name="Picture 8" descr="Nasa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10" name="Picture 9" descr="UofArizon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71600" y="5943600"/>
            <a:ext cx="763524" cy="7482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29000" y="19050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 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86600" y="17526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 2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5400000">
            <a:off x="4895850" y="3028950"/>
            <a:ext cx="3810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5400000">
            <a:off x="6343650" y="2952750"/>
            <a:ext cx="3810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24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I1 = </a:t>
            </a:r>
            <a:endParaRPr lang="en-US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48400" y="228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I2 =  </a:t>
            </a:r>
            <a:endParaRPr lang="en-US" i="1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181600" y="2286000"/>
          <a:ext cx="242529" cy="469900"/>
        </p:xfrm>
        <a:graphic>
          <a:graphicData uri="http://schemas.openxmlformats.org/presentationml/2006/ole">
            <p:oleObj spid="_x0000_s1026" name="Equation" r:id="rId7" imgW="203040" imgH="393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705600" y="2209800"/>
          <a:ext cx="242888" cy="469900"/>
        </p:xfrm>
        <a:graphic>
          <a:graphicData uri="http://schemas.openxmlformats.org/presentationml/2006/ole">
            <p:oleObj spid="_x0000_s1027" name="Equation" r:id="rId8" imgW="2030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together..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447800"/>
            <a:ext cx="558224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33600" y="6172200"/>
            <a:ext cx="5257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Lazzaro</a:t>
            </a:r>
            <a:r>
              <a:rPr lang="en-US" sz="1100" dirty="0" smtClean="0"/>
              <a:t>, . "Winner-Take-All Networks of O(N) Complexity." 1988. Print. 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668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Let </a:t>
            </a:r>
            <a:r>
              <a:rPr lang="en-US" sz="2800" i="1" dirty="0" smtClean="0"/>
              <a:t>I</a:t>
            </a:r>
            <a:r>
              <a:rPr lang="en-US" sz="2800" dirty="0" smtClean="0"/>
              <a:t>1 and </a:t>
            </a:r>
            <a:r>
              <a:rPr lang="en-US" sz="2800" i="1" dirty="0" smtClean="0"/>
              <a:t>I</a:t>
            </a:r>
            <a:r>
              <a:rPr lang="en-US" sz="2800" dirty="0" smtClean="0"/>
              <a:t>2 represent the current from the sensors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81000" y="1981200"/>
            <a:ext cx="2971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If </a:t>
            </a:r>
            <a:r>
              <a:rPr lang="en-US" sz="2800" i="1" dirty="0" smtClean="0"/>
              <a:t>I</a:t>
            </a:r>
            <a:r>
              <a:rPr lang="en-US" sz="2800" dirty="0" smtClean="0"/>
              <a:t>1 is larger than </a:t>
            </a:r>
            <a:r>
              <a:rPr lang="en-US" sz="2800" i="1" dirty="0" smtClean="0"/>
              <a:t>I</a:t>
            </a:r>
            <a:r>
              <a:rPr lang="en-US" sz="2800" dirty="0" smtClean="0"/>
              <a:t>2 then cell 2 will “turn off” (not conduct) and </a:t>
            </a:r>
            <a:r>
              <a:rPr lang="en-US" sz="2800" i="1" dirty="0" smtClean="0"/>
              <a:t>I</a:t>
            </a:r>
            <a:r>
              <a:rPr lang="en-US" sz="2800" dirty="0" smtClean="0"/>
              <a:t>1 will appear at the output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Vice-versa for the case where </a:t>
            </a:r>
            <a:r>
              <a:rPr lang="en-US" sz="2800" i="1" dirty="0" smtClean="0"/>
              <a:t>I2</a:t>
            </a:r>
            <a:r>
              <a:rPr lang="en-US" sz="2800" dirty="0" smtClean="0"/>
              <a:t> is larger than </a:t>
            </a:r>
            <a:r>
              <a:rPr lang="en-US" sz="2800" i="1" dirty="0" smtClean="0"/>
              <a:t>I1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9" name="Picture 8" descr="azsgc_text_white_l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5842254"/>
            <a:ext cx="698643" cy="932688"/>
          </a:xfrm>
          <a:prstGeom prst="rect">
            <a:avLst/>
          </a:prstGeom>
        </p:spPr>
      </p:pic>
      <p:pic>
        <p:nvPicPr>
          <p:cNvPr id="10" name="Picture 9" descr="Nasa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48600" y="5791200"/>
            <a:ext cx="1021926" cy="826108"/>
          </a:xfrm>
          <a:prstGeom prst="rect">
            <a:avLst/>
          </a:prstGeom>
        </p:spPr>
      </p:pic>
      <p:pic>
        <p:nvPicPr>
          <p:cNvPr id="11" name="Picture 10" descr="UofArizon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71600" y="5867400"/>
            <a:ext cx="763524" cy="7482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62400" y="17526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 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934200" y="16002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 2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5400000">
            <a:off x="4895850" y="3028950"/>
            <a:ext cx="3810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5400000">
            <a:off x="6343650" y="2952750"/>
            <a:ext cx="3810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24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I1= </a:t>
            </a:r>
            <a:r>
              <a:rPr lang="en-US" i="1" dirty="0" err="1" smtClean="0"/>
              <a:t>Ic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I2= </a:t>
            </a:r>
            <a:r>
              <a:rPr lang="en-US" dirty="0" smtClean="0"/>
              <a:t>0</a:t>
            </a:r>
            <a:endParaRPr lang="en-US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5293</TotalTime>
  <Words>654</Words>
  <Application>Microsoft Office PowerPoint</Application>
  <PresentationFormat>On-screen Show (4:3)</PresentationFormat>
  <Paragraphs>101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Microsoft Equation 3.0</vt:lpstr>
      <vt:lpstr>Implementation of the Winner-Take-All Circuit for Self-testing Systems in Space Applications </vt:lpstr>
      <vt:lpstr>A Brief Outline</vt:lpstr>
      <vt:lpstr>Purpose of the Winner Take All Circuit</vt:lpstr>
      <vt:lpstr>What is a sensor?</vt:lpstr>
      <vt:lpstr>Many types of sensors!</vt:lpstr>
      <vt:lpstr>How the Winner Takes All Circuit fits in</vt:lpstr>
      <vt:lpstr>How the circuit functions</vt:lpstr>
      <vt:lpstr>Putting it together..</vt:lpstr>
      <vt:lpstr>Putting it together..</vt:lpstr>
      <vt:lpstr>Designing the Winner Take All Circuit</vt:lpstr>
      <vt:lpstr>Problems</vt:lpstr>
      <vt:lpstr>Advantages</vt:lpstr>
      <vt:lpstr>Slide 13</vt:lpstr>
      <vt:lpstr>Slide 14</vt:lpstr>
      <vt:lpstr>Slide 15</vt:lpstr>
      <vt:lpstr>Improvements?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wesley chu</dc:creator>
  <cp:lastModifiedBy>wesley chu</cp:lastModifiedBy>
  <cp:revision>180</cp:revision>
  <dcterms:created xsi:type="dcterms:W3CDTF">2010-04-05T07:57:51Z</dcterms:created>
  <dcterms:modified xsi:type="dcterms:W3CDTF">2010-04-12T20:05:38Z</dcterms:modified>
</cp:coreProperties>
</file>